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32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908720"/>
            <a:ext cx="4591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 профессионального мастерства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ЛУЧШИЙ НАСТАВНИК РЕСПУБЛИКИ ТЫВА-2024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09597"/>
            <a:ext cx="2722612" cy="3630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635896" y="26441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наставничества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«Руководитель образовательной организации - педагог»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5279424"/>
            <a:ext cx="3395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Директор МБОУ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Чыргакинской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СОШ,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читель химии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Сат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Азиана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Алексеевна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t="15056" r="23167" b="10667"/>
          <a:stretch/>
        </p:blipFill>
        <p:spPr>
          <a:xfrm>
            <a:off x="7812360" y="908720"/>
            <a:ext cx="637978" cy="8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4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t="15056" r="23167" b="10667"/>
          <a:stretch/>
        </p:blipFill>
        <p:spPr>
          <a:xfrm>
            <a:off x="8503246" y="0"/>
            <a:ext cx="637978" cy="807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783527" cy="2837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66" y="2502421"/>
            <a:ext cx="3481933" cy="28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48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1484784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«Никакие знания не передаются иначе, как от человека к человеку; за каждым успешным человеком в любой сфере всегда стоит наставник»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5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827584" y="1055050"/>
            <a:ext cx="317291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2060"/>
                </a:solidFill>
                <a:latin typeface="Times New Roman"/>
                <a:cs typeface="Times New Roman"/>
              </a:rPr>
              <a:t>В.В.</a:t>
            </a:r>
            <a:r>
              <a:rPr sz="1800" b="1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Путин</a:t>
            </a:r>
            <a:endParaRPr sz="1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18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2060"/>
                </a:solidFill>
                <a:latin typeface="Times New Roman"/>
                <a:cs typeface="Times New Roman"/>
              </a:rPr>
              <a:t>беседы</a:t>
            </a:r>
            <a:r>
              <a:rPr sz="1800" b="1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1800" b="1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участниками</a:t>
            </a:r>
            <a:endParaRPr sz="1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002060"/>
                </a:solidFill>
                <a:latin typeface="Times New Roman"/>
                <a:cs typeface="Times New Roman"/>
              </a:rPr>
              <a:t>форума </a:t>
            </a:r>
            <a:r>
              <a:rPr sz="1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«Наставник»</a:t>
            </a:r>
            <a:endParaRPr sz="1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4355976" y="1083719"/>
            <a:ext cx="4000499" cy="4284249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86385" marR="5080" indent="-274320" algn="just">
              <a:lnSpc>
                <a:spcPct val="90000"/>
              </a:lnSpc>
              <a:spcBef>
                <a:spcPts val="359"/>
              </a:spcBef>
              <a:buClr>
                <a:srgbClr val="AC0000"/>
              </a:buClr>
              <a:tabLst>
                <a:tab pos="286385" algn="l"/>
                <a:tab pos="287020" algn="l"/>
              </a:tabLst>
            </a:pPr>
            <a:r>
              <a:rPr lang="ru-RU" spc="-10" dirty="0" smtClean="0">
                <a:solidFill>
                  <a:srgbClr val="2F2F2F"/>
                </a:solidFill>
                <a:latin typeface="Times New Roman"/>
                <a:cs typeface="Times New Roman"/>
              </a:rPr>
              <a:t>    </a:t>
            </a:r>
            <a:r>
              <a:rPr b="1" spc="-1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Движение</a:t>
            </a:r>
            <a:r>
              <a:rPr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наставников</a:t>
            </a:r>
            <a:r>
              <a:rPr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родилось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не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вчера,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оно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давно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родилось, и </a:t>
            </a:r>
            <a:r>
              <a:rPr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его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умные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люди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поддержали</a:t>
            </a:r>
            <a:r>
              <a:rPr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сформулировали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когда-то.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Часто</a:t>
            </a:r>
            <a:r>
              <a:rPr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говорят: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новое</a:t>
            </a:r>
            <a:r>
              <a:rPr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–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это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хорошо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забытое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srgbClr val="C00000"/>
                </a:solidFill>
                <a:latin typeface="Times New Roman"/>
                <a:cs typeface="Times New Roman"/>
              </a:rPr>
              <a:t>старое.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всё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так, </a:t>
            </a:r>
            <a:r>
              <a:rPr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конечно,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много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нового,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совсем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нового,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но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это</a:t>
            </a:r>
            <a:r>
              <a:rPr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дело</a:t>
            </a:r>
            <a:r>
              <a:rPr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чрезвычайно</a:t>
            </a:r>
            <a:r>
              <a:rPr b="1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важное</a:t>
            </a:r>
            <a:r>
              <a:rPr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ещё</a:t>
            </a:r>
            <a:r>
              <a:rPr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 с </a:t>
            </a:r>
            <a:r>
              <a:rPr b="1" spc="-5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морально-этической</a:t>
            </a:r>
            <a:r>
              <a:rPr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точки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зрения.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Потому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что</a:t>
            </a:r>
            <a:r>
              <a:rPr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поддержать</a:t>
            </a:r>
            <a:r>
              <a:rPr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молодых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людей, </a:t>
            </a:r>
            <a:r>
              <a:rPr b="1" spc="-5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речь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прежде</a:t>
            </a:r>
            <a:r>
              <a:rPr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всего</a:t>
            </a:r>
            <a:r>
              <a:rPr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идёт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молодых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специалистах,</a:t>
            </a:r>
            <a:r>
              <a:rPr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помочь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им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сформировать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правильное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отношение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к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делу,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к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профессии,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стране,</a:t>
            </a:r>
            <a:r>
              <a:rPr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конце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концов,</a:t>
            </a:r>
            <a:r>
              <a:rPr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b="1" spc="-5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этом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основа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успеха.</a:t>
            </a:r>
            <a:endParaRPr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2" t="6939" r="28125"/>
          <a:stretch/>
        </p:blipFill>
        <p:spPr>
          <a:xfrm>
            <a:off x="1043608" y="2348880"/>
            <a:ext cx="2572587" cy="32225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t="15056" r="23167" b="10667"/>
          <a:stretch/>
        </p:blipFill>
        <p:spPr>
          <a:xfrm>
            <a:off x="8506022" y="0"/>
            <a:ext cx="637978" cy="8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36712"/>
            <a:ext cx="2463738" cy="3284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4" t="-2222" r="5733"/>
          <a:stretch/>
        </p:blipFill>
        <p:spPr>
          <a:xfrm>
            <a:off x="971599" y="908720"/>
            <a:ext cx="2687075" cy="3312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3987" y="476672"/>
            <a:ext cx="1842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НАСТАВНИК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1065" y="400924"/>
            <a:ext cx="2489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НАСТАВЛЯЕМЫЙ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403" y="4221088"/>
            <a:ext cx="34083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Азиана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Алексеевна,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МБОУ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Чыргакинской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химии высшей категории.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работы: 12 лет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должности зам.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УВР: 5 лет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Руководителя: 2 года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9119" y="4211121"/>
            <a:ext cx="447109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Донгак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Онзагай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Май-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ооловна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зам.директора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УВР МБОУ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Чыргакинской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СОШ,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математики первой категории.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работы:  8 лет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должности зам. по УВР: 1 год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t="15056" r="23167" b="10667"/>
          <a:stretch/>
        </p:blipFill>
        <p:spPr>
          <a:xfrm>
            <a:off x="302414" y="272857"/>
            <a:ext cx="637978" cy="8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6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980728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наставничества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успешное закрепление педагога в должности заместителя директора по учебной работе, повышение его  профессионального потенциала и уровня, создание комфортной профессиональной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780928"/>
            <a:ext cx="69847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теоретическую, психологическую, методическую поддержку назначенному на должность педагогу.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планированию карьеры, мотивации к повышению квалификационного уровня.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Отслеживать динамику развития профессиональной деятельности.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Оценивать уровень профессионального мастерства педагога в качестве заместителя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директора по УВР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t="15056" r="23167" b="10667"/>
          <a:stretch/>
        </p:blipFill>
        <p:spPr>
          <a:xfrm>
            <a:off x="8506022" y="16421"/>
            <a:ext cx="637978" cy="8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7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t="15056" r="23167" b="10667"/>
          <a:stretch/>
        </p:blipFill>
        <p:spPr>
          <a:xfrm>
            <a:off x="8503246" y="0"/>
            <a:ext cx="637978" cy="8077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052736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реализации программы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года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Начало реализации программы наставничества с 01.09.2022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94547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t="15056" r="23167" b="10667"/>
          <a:stretch/>
        </p:blipFill>
        <p:spPr>
          <a:xfrm>
            <a:off x="8503246" y="0"/>
            <a:ext cx="637978" cy="8077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340768"/>
            <a:ext cx="78196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и методы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беседы,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собеседования,  встречи с опытными учителями,  открытые уроки, внеклассные мероприятия,  тематические педсоветы, семинары,  методические консультации, посещение и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взаимопосещение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уроков,  анкетирование, тестирование,  участие в различных очных и дистанционных мероприятиях, прохождение курсов.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5378"/>
            <a:ext cx="3829804" cy="2870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2995378"/>
            <a:ext cx="2969410" cy="28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2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t="15056" r="23167" b="10667"/>
          <a:stretch/>
        </p:blipFill>
        <p:spPr>
          <a:xfrm>
            <a:off x="8503246" y="0"/>
            <a:ext cx="637978" cy="8077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1052736"/>
            <a:ext cx="74168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Ожидаемые результаты</a:t>
            </a:r>
            <a:endParaRPr lang="ru-RU" sz="2000" b="1" dirty="0"/>
          </a:p>
          <a:p>
            <a:pPr lvl="1"/>
            <a:r>
              <a:rPr lang="ru-RU" dirty="0"/>
              <a:t>Успешная адаптация начинающего завуча в педагогической среде.</a:t>
            </a:r>
            <a:endParaRPr lang="ru-RU" sz="1400" dirty="0"/>
          </a:p>
          <a:p>
            <a:pPr lvl="1"/>
            <a:r>
              <a:rPr lang="ru-RU" dirty="0"/>
              <a:t>Активизация практических, индивидуальных, самостоятельных навыков управления учебным процессом.</a:t>
            </a:r>
            <a:endParaRPr lang="ru-RU" sz="1400" dirty="0"/>
          </a:p>
          <a:p>
            <a:pPr lvl="1"/>
            <a:r>
              <a:rPr lang="ru-RU" dirty="0"/>
              <a:t>Повышение профессиональной компетентности педагога в вопросах управления и контроля.</a:t>
            </a:r>
            <a:endParaRPr lang="ru-RU" sz="1400" dirty="0"/>
          </a:p>
          <a:p>
            <a:pPr lvl="1"/>
            <a:r>
              <a:rPr lang="ru-RU" dirty="0"/>
              <a:t>Обеспечение непрерывного совершенствования качества преподавания.</a:t>
            </a:r>
            <a:endParaRPr lang="ru-RU" sz="1400" dirty="0"/>
          </a:p>
          <a:p>
            <a:pPr lvl="1"/>
            <a:r>
              <a:rPr lang="ru-RU" dirty="0"/>
              <a:t>Совершенствование методов работы по организации учебного процесса в школе, качеству преподавания предметов, организации методической работы школы</a:t>
            </a:r>
            <a:endParaRPr lang="ru-RU" sz="1400" dirty="0"/>
          </a:p>
          <a:p>
            <a:pPr lvl="1"/>
            <a:r>
              <a:rPr lang="ru-RU" dirty="0"/>
              <a:t>Использование в работе эффективных, инновационных педагогических технологий и распространение их среди педагогов</a:t>
            </a:r>
            <a:endParaRPr lang="ru-RU" sz="1400" dirty="0"/>
          </a:p>
          <a:p>
            <a:pPr lvl="1"/>
            <a:r>
              <a:rPr lang="ru-RU" dirty="0"/>
              <a:t>Рост числа собственных профессиональных работ: статей, исследований, методических практик.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87688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t="15056" r="23167" b="10667"/>
          <a:stretch/>
        </p:blipFill>
        <p:spPr>
          <a:xfrm>
            <a:off x="8503246" y="0"/>
            <a:ext cx="637978" cy="80774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639429"/>
              </p:ext>
            </p:extLst>
          </p:nvPr>
        </p:nvGraphicFramePr>
        <p:xfrm>
          <a:off x="1661160" y="1052736"/>
          <a:ext cx="5821680" cy="225098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01090"/>
                <a:gridCol w="2180590"/>
                <a:gridCol w="2540000"/>
              </a:tblGrid>
              <a:tr h="576065">
                <a:tc>
                  <a:txBody>
                    <a:bodyPr/>
                    <a:lstStyle/>
                    <a:p>
                      <a:pPr marL="20193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ru-RU" sz="1600" b="1" spc="-1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0193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-1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Факторы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876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-2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SWOT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25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ru-RU" sz="1600" b="1" spc="-1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873125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-10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Позитивные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ru-RU" sz="1600" b="1" spc="-1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1600" b="1" spc="-10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Негативные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461">
                <a:tc>
                  <a:txBody>
                    <a:bodyPr/>
                    <a:lstStyle/>
                    <a:p>
                      <a:pPr marL="8191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Внутренние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Сильные</a:t>
                      </a:r>
                      <a:r>
                        <a:rPr lang="en-US" sz="1400" b="1" spc="-2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spc="-1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стороны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Слабые</a:t>
                      </a:r>
                      <a:r>
                        <a:rPr lang="en-US" sz="1400" b="1" spc="-15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spc="-1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стороны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461">
                <a:tc>
                  <a:txBody>
                    <a:bodyPr/>
                    <a:lstStyle/>
                    <a:p>
                      <a:pPr marL="8191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Внешние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Возможности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ctr">
                        <a:lnSpc>
                          <a:spcPts val="13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Угрозы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51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7" t="15056" r="23167" b="10667"/>
          <a:stretch/>
        </p:blipFill>
        <p:spPr>
          <a:xfrm>
            <a:off x="8503246" y="0"/>
            <a:ext cx="637978" cy="8077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1052736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реализации программы наставничества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«Руководитель образовательной организации - педагог»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890561"/>
              </p:ext>
            </p:extLst>
          </p:nvPr>
        </p:nvGraphicFramePr>
        <p:xfrm>
          <a:off x="1619672" y="1988840"/>
          <a:ext cx="5472607" cy="2157730"/>
        </p:xfrm>
        <a:graphic>
          <a:graphicData uri="http://schemas.openxmlformats.org/drawingml/2006/table">
            <a:tbl>
              <a:tblPr firstRow="1" firstCol="1" bandRow="1"/>
              <a:tblGrid>
                <a:gridCol w="895678"/>
                <a:gridCol w="2598790"/>
                <a:gridCol w="197813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Этапы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Адаптационный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сентябрь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декабрь 2022г.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Основной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2023 – январь 2024гг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Контрольно-оценочный</a:t>
                      </a:r>
                      <a:endParaRPr lang="ru-RU" sz="160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 – май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2024г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922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431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2024-02-14T09:21:39Z</dcterms:created>
  <dcterms:modified xsi:type="dcterms:W3CDTF">2024-02-14T17:08:47Z</dcterms:modified>
</cp:coreProperties>
</file>